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688" r:id="rId2"/>
    <p:sldId id="748" r:id="rId3"/>
    <p:sldId id="749" r:id="rId4"/>
    <p:sldId id="750" r:id="rId5"/>
    <p:sldId id="757" r:id="rId6"/>
    <p:sldId id="751" r:id="rId7"/>
    <p:sldId id="752" r:id="rId8"/>
    <p:sldId id="753" r:id="rId9"/>
    <p:sldId id="754" r:id="rId10"/>
    <p:sldId id="760" r:id="rId11"/>
    <p:sldId id="761" r:id="rId12"/>
    <p:sldId id="755" r:id="rId13"/>
    <p:sldId id="763" r:id="rId14"/>
    <p:sldId id="756" r:id="rId15"/>
    <p:sldId id="739" r:id="rId16"/>
    <p:sldId id="758" r:id="rId17"/>
  </p:sldIdLst>
  <p:sldSz cx="12192000" cy="6858000"/>
  <p:notesSz cx="6400800" cy="1172845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695" userDrawn="1">
          <p15:clr>
            <a:srgbClr val="A4A3A4"/>
          </p15:clr>
        </p15:guide>
        <p15:guide id="2" pos="2016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078" autoAdjust="0"/>
    <p:restoredTop sz="88087" autoAdjust="0"/>
  </p:normalViewPr>
  <p:slideViewPr>
    <p:cSldViewPr snapToGrid="0">
      <p:cViewPr varScale="1">
        <p:scale>
          <a:sx n="80" d="100"/>
          <a:sy n="80" d="100"/>
        </p:scale>
        <p:origin x="822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63" d="100"/>
          <a:sy n="63" d="100"/>
        </p:scale>
        <p:origin x="3864" y="208"/>
      </p:cViewPr>
      <p:guideLst>
        <p:guide orient="horz" pos="3695"/>
        <p:guide pos="201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625639" y="11139992"/>
            <a:ext cx="2773680" cy="586423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E457850D-EA72-4F3F-930A-B7B076698AF3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744739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png>
</file>

<file path=ppt/media/image14.tiff>
</file>

<file path=ppt/media/image15.tiff>
</file>

<file path=ppt/media/image16.tiff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773680" cy="586423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625639" y="1"/>
            <a:ext cx="2773680" cy="586423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9C24DCE4-9E54-4E4E-A534-595F71E05B70}" type="datetimeFigureOut">
              <a:rPr lang="nl-NL" smtClean="0"/>
              <a:t>5-9-2019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706438" y="881063"/>
            <a:ext cx="7813676" cy="43957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40080" y="5571013"/>
            <a:ext cx="5120640" cy="5277803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1139992"/>
            <a:ext cx="2773680" cy="586423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25639" y="11139992"/>
            <a:ext cx="2773680" cy="586423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25CA19B4-3A96-4A65-85BC-00AC2E095AED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708814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5CA19B4-3A96-4A65-85BC-00AC2E095AED}" type="slidenum">
              <a:rPr lang="nl-NL" smtClean="0"/>
              <a:t>0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73473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5872480" y="-594"/>
            <a:ext cx="6319520" cy="6858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600" y="1988840"/>
            <a:ext cx="10363200" cy="1280160"/>
          </a:xfrm>
        </p:spPr>
        <p:txBody>
          <a:bodyPr/>
          <a:lstStyle>
            <a:lvl1pPr algn="l"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3552999"/>
            <a:ext cx="8534400" cy="1752600"/>
          </a:xfrm>
        </p:spPr>
        <p:txBody>
          <a:bodyPr>
            <a:normAutofit/>
          </a:bodyPr>
          <a:lstStyle>
            <a:lvl1pPr marL="0" indent="0" algn="l">
              <a:spcBef>
                <a:spcPts val="600"/>
              </a:spcBef>
              <a:buNone/>
              <a:defRPr sz="1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2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4586" y="-594"/>
            <a:ext cx="2621280" cy="6858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No Logo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427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301752"/>
            <a:ext cx="10972800" cy="109728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84785"/>
            <a:ext cx="10972800" cy="4536505"/>
          </a:xfrm>
        </p:spPr>
        <p:txBody>
          <a:bodyPr/>
          <a:lstStyle>
            <a:lvl1pPr>
              <a:spcBef>
                <a:spcPts val="1400"/>
              </a:spcBef>
              <a:spcAft>
                <a:spcPts val="0"/>
              </a:spcAft>
              <a:defRPr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No Logo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400"/>
              </a:spcBef>
              <a:spcAft>
                <a:spcPts val="0"/>
              </a:spcAft>
              <a:defRPr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800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47207" y="-594"/>
            <a:ext cx="9144793" cy="6858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3024" y="926224"/>
            <a:ext cx="4658880" cy="2718800"/>
          </a:xfrm>
        </p:spPr>
        <p:txBody>
          <a:bodyPr anchor="t">
            <a:normAutofit/>
          </a:bodyPr>
          <a:lstStyle>
            <a:lvl1pPr algn="l">
              <a:defRPr sz="3200" b="1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73024" y="612648"/>
            <a:ext cx="4658880" cy="310896"/>
          </a:xfrm>
        </p:spPr>
        <p:txBody>
          <a:bodyPr anchor="b">
            <a:noAutofit/>
          </a:bodyPr>
          <a:lstStyle>
            <a:lvl1pPr marL="0" indent="0"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(No Logo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472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 (Middl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880360"/>
            <a:ext cx="10972800" cy="1097280"/>
          </a:xfrm>
        </p:spPr>
        <p:txBody>
          <a:bodyPr anchor="ctr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5288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4890">
                <a:alpha val="50000"/>
                <a:lumMod val="75000"/>
                <a:lumOff val="25000"/>
              </a:srgbClr>
            </a:gs>
            <a:gs pos="100000">
              <a:srgbClr val="004890"/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1" y="-594"/>
            <a:ext cx="2956560" cy="6858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 userDrawn="1"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783839" y="-594"/>
            <a:ext cx="1361441" cy="6858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" name="Picture 3"/>
          <p:cNvPicPr>
            <a:picLocks noChangeAspect="1" noChangeArrowheads="1"/>
          </p:cNvPicPr>
          <p:nvPr userDrawn="1"/>
        </p:nvPicPr>
        <p:blipFill rotWithShape="1"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566160" y="0"/>
            <a:ext cx="1361441" cy="6858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 userDrawn="1"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8674"/>
          <a:stretch/>
        </p:blipFill>
        <p:spPr bwMode="auto">
          <a:xfrm>
            <a:off x="4754880" y="-594"/>
            <a:ext cx="7437120" cy="685859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301752"/>
            <a:ext cx="10972800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484785"/>
            <a:ext cx="10972800" cy="4536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25279" y="6099048"/>
            <a:ext cx="961707" cy="365760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1200">
                <a:solidFill>
                  <a:srgbClr val="004890"/>
                </a:solidFill>
              </a:defRPr>
            </a:lvl1pPr>
          </a:lstStyle>
          <a:p>
            <a:fld id="{F045888D-9AB1-6B4D-8F49-EDCF20386FDE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1" r:id="rId4"/>
    <p:sldLayoutId id="2147483652" r:id="rId5"/>
    <p:sldLayoutId id="2147483653" r:id="rId6"/>
    <p:sldLayoutId id="2147483654" r:id="rId7"/>
    <p:sldLayoutId id="2147483659" r:id="rId8"/>
    <p:sldLayoutId id="2147483661" r:id="rId9"/>
    <p:sldLayoutId id="2147483655" r:id="rId10"/>
    <p:sldLayoutId id="2147483660" r:id="rId11"/>
    <p:sldLayoutId id="2147483656" r:id="rId12"/>
    <p:sldLayoutId id="2147483657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l" defTabSz="457200" rtl="0" eaLnBrk="1" latinLnBrk="0" hangingPunct="1">
        <a:spcBef>
          <a:spcPct val="0"/>
        </a:spcBef>
        <a:buNone/>
        <a:defRPr sz="3200" b="1" kern="1200">
          <a:solidFill>
            <a:srgbClr val="00489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ts val="16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600"/>
        </a:spcBef>
        <a:buFont typeface="Arial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mailto:lovro.subelj@fri.uni-lj.si" TargetMode="Externa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Intermediacy of publications</a:t>
            </a:r>
            <a:endParaRPr lang="nl-N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Lovro Šubelj</a:t>
            </a:r>
            <a:r>
              <a:rPr lang="en-US" b="1" baseline="30000" dirty="0"/>
              <a:t>1</a:t>
            </a:r>
            <a:r>
              <a:rPr lang="en-US" b="1" dirty="0"/>
              <a:t>, Ludo Waltman</a:t>
            </a:r>
            <a:r>
              <a:rPr lang="en-US" b="1" baseline="30000" dirty="0"/>
              <a:t>2</a:t>
            </a:r>
            <a:r>
              <a:rPr lang="en-US" b="1" dirty="0"/>
              <a:t>, Vincent Traag</a:t>
            </a:r>
            <a:r>
              <a:rPr lang="en-US" b="1" baseline="30000" dirty="0"/>
              <a:t>2</a:t>
            </a:r>
            <a:r>
              <a:rPr lang="en-US" b="1" dirty="0"/>
              <a:t>, and Nees Jan van Eck</a:t>
            </a:r>
            <a:r>
              <a:rPr lang="en-US" b="1" baseline="30000" dirty="0"/>
              <a:t>2</a:t>
            </a:r>
          </a:p>
          <a:p>
            <a:r>
              <a:rPr lang="en-US" baseline="30000" dirty="0"/>
              <a:t>1</a:t>
            </a:r>
            <a:r>
              <a:rPr lang="en-US" dirty="0"/>
              <a:t>Faculty of Computer and Information Science, University of Ljubljana, Ljubljana, Slovenia</a:t>
            </a:r>
          </a:p>
          <a:p>
            <a:r>
              <a:rPr lang="en-US" baseline="30000" dirty="0"/>
              <a:t>2</a:t>
            </a:r>
            <a:r>
              <a:rPr lang="en-US" dirty="0"/>
              <a:t>Centre for Science and Technology Studies, Leiden University, Leiden, The Netherlands</a:t>
            </a:r>
          </a:p>
          <a:p>
            <a:endParaRPr lang="nl-NL" dirty="0"/>
          </a:p>
          <a:p>
            <a:r>
              <a:rPr lang="en-US" b="1" dirty="0"/>
              <a:t>17th International Conference on </a:t>
            </a:r>
            <a:r>
              <a:rPr lang="en-US" b="1" dirty="0" err="1"/>
              <a:t>Scientometrics</a:t>
            </a:r>
            <a:r>
              <a:rPr lang="en-US" b="1" dirty="0"/>
              <a:t> &amp; </a:t>
            </a:r>
            <a:r>
              <a:rPr lang="en-US" b="1" dirty="0" err="1"/>
              <a:t>Informetrics</a:t>
            </a:r>
            <a:endParaRPr lang="en-US" b="1" dirty="0"/>
          </a:p>
          <a:p>
            <a:r>
              <a:rPr lang="en-US" dirty="0"/>
              <a:t>Rome, Italy, September 4, 2019</a:t>
            </a:r>
          </a:p>
          <a:p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107501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41C62-DC97-2942-A651-507EA7DD8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Exact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1195E3-47B5-6E4E-AA86-EDF93510A7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Decomposition algorithm by edge contraction and removal</a:t>
            </a:r>
          </a:p>
          <a:p>
            <a:r>
              <a:rPr lang="en-US" dirty="0"/>
              <a:t>Runs in exponential time (NP hard)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4F3130-595E-954C-9C63-D598C8201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8F5861-AD3F-5747-9BA1-3B575419F94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336800" y="2811377"/>
            <a:ext cx="75184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265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928B79-3F81-C844-A0AE-407B4AF348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Approximate algorithm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98B13F-C802-214D-8C4D-9F3F41C4C49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Simple Monte Carlo simulation algorithm by sampling</a:t>
            </a:r>
          </a:p>
          <a:p>
            <a:r>
              <a:rPr lang="en-US" dirty="0"/>
              <a:t>Runs in linear time using probabilistic depth-first search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DFD918-5D29-9C4E-AEFA-CEF4A3C193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2DA932-D919-E944-B505-46378C963497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65200" y="2695406"/>
            <a:ext cx="10261600" cy="387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81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3C9366-78B4-412D-9A1F-C81ED8CC01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case: community detection in </a:t>
            </a:r>
            <a:r>
              <a:rPr lang="en-US" dirty="0" err="1"/>
              <a:t>scientometrics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7CBA71-9A12-4897-BDB7-24AF7B49F4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274320" indent="-274320">
              <a:buNone/>
            </a:pPr>
            <a:r>
              <a:rPr lang="en-US" sz="1600" b="1" dirty="0"/>
              <a:t>Source:</a:t>
            </a:r>
            <a:r>
              <a:rPr lang="en-US" sz="1600" dirty="0"/>
              <a:t> </a:t>
            </a:r>
            <a:r>
              <a:rPr lang="en-US" sz="1600" dirty="0" err="1"/>
              <a:t>Klavans</a:t>
            </a:r>
            <a:r>
              <a:rPr lang="en-US" sz="1600" dirty="0"/>
              <a:t> &amp; Boyack (2017), Which type of citation analysis generates the most accurate taxonomy of scientific and technical Knowledge?, </a:t>
            </a:r>
            <a:r>
              <a:rPr lang="en-US" sz="1600" i="1" dirty="0"/>
              <a:t>JASIST</a:t>
            </a:r>
            <a:r>
              <a:rPr lang="en-US" sz="1600" dirty="0"/>
              <a:t>, </a:t>
            </a:r>
            <a:r>
              <a:rPr lang="en-US" sz="1600" i="1" dirty="0"/>
              <a:t>68</a:t>
            </a:r>
            <a:r>
              <a:rPr lang="en-US" sz="1600" dirty="0"/>
              <a:t>(4), 984-998.</a:t>
            </a:r>
          </a:p>
          <a:p>
            <a:pPr marL="274320" indent="-274320">
              <a:buNone/>
            </a:pPr>
            <a:r>
              <a:rPr lang="en-US" sz="1600" b="1" dirty="0"/>
              <a:t>Target:</a:t>
            </a:r>
            <a:r>
              <a:rPr lang="en-US" sz="1600" dirty="0"/>
              <a:t> Newman &amp; Girvan (2004), Finding and evaluating community structure in networks, </a:t>
            </a:r>
            <a:r>
              <a:rPr lang="en-US" sz="1600" i="1" dirty="0"/>
              <a:t>Phys. Rev. E</a:t>
            </a:r>
            <a:r>
              <a:rPr lang="en-US" sz="1600" dirty="0"/>
              <a:t>, </a:t>
            </a:r>
            <a:r>
              <a:rPr lang="en-US" sz="1600" i="1" dirty="0"/>
              <a:t>69</a:t>
            </a:r>
            <a:r>
              <a:rPr lang="en-US" sz="1600" dirty="0"/>
              <a:t>(2), 026113.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DBC7AED-604B-4598-9EE3-34D5FB0CD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7EFE6F8-D470-459D-A23F-64B691358D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888" y="2808467"/>
            <a:ext cx="9954225" cy="3743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Standard global main path (</a:t>
            </a:r>
            <a:r>
              <a:rPr lang="en-US" dirty="0" err="1"/>
              <a:t>Pajek</a:t>
            </a:r>
            <a:r>
              <a:rPr lang="en-US" dirty="0"/>
              <a:t>)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8500" t="6722" r="3416" b="6042"/>
          <a:stretch/>
        </p:blipFill>
        <p:spPr>
          <a:xfrm>
            <a:off x="838200" y="1123947"/>
            <a:ext cx="10515600" cy="5680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861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3F6FE-9DB2-4F0E-A310-B292CCE8EF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91599-D877-404F-B4E3-466F4E1529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Intermediacy as a new measure of importance of publications</a:t>
            </a:r>
          </a:p>
          <a:p>
            <a:r>
              <a:rPr lang="en-US" dirty="0"/>
              <a:t>Conceptually clear and provable behavior in extreme cases</a:t>
            </a:r>
          </a:p>
          <a:p>
            <a:r>
              <a:rPr lang="en-US" dirty="0"/>
              <a:t>Favors short paths and many independent paths</a:t>
            </a:r>
          </a:p>
          <a:p>
            <a:r>
              <a:rPr lang="en-US" dirty="0"/>
              <a:t>Shows promising results in case studies</a:t>
            </a:r>
          </a:p>
          <a:p>
            <a:r>
              <a:rPr lang="en-US" dirty="0"/>
              <a:t>Future work:</a:t>
            </a:r>
          </a:p>
          <a:p>
            <a:pPr lvl="1"/>
            <a:r>
              <a:rPr lang="en-US" dirty="0"/>
              <a:t>Implementation in tool</a:t>
            </a:r>
          </a:p>
          <a:p>
            <a:pPr lvl="1"/>
            <a:r>
              <a:rPr lang="en-US" dirty="0"/>
              <a:t>Applicability to other types of networks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0547936-21A4-4A21-A7EB-8EF3E3BA6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701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for your attention!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1561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609600" y="597899"/>
            <a:ext cx="10972800" cy="1097280"/>
          </a:xfrm>
        </p:spPr>
        <p:txBody>
          <a:bodyPr/>
          <a:lstStyle/>
          <a:p>
            <a:pPr algn="ctr"/>
            <a:r>
              <a:rPr lang="en-US" dirty="0"/>
              <a:t>Questions?</a:t>
            </a:r>
            <a:endParaRPr lang="nl-NL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97D68FA-D8E0-1C42-A539-4C2136481AC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27564" y="3204530"/>
            <a:ext cx="3666836" cy="2981182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sz="3400" dirty="0" err="1">
                <a:latin typeface="+mj-lt"/>
                <a:ea typeface="+mj-ea"/>
                <a:cs typeface="+mj-cs"/>
              </a:rPr>
              <a:t>Lovro</a:t>
            </a:r>
            <a:r>
              <a:rPr lang="en-US" sz="3400" dirty="0">
                <a:latin typeface="+mj-lt"/>
                <a:ea typeface="+mj-ea"/>
                <a:cs typeface="+mj-cs"/>
              </a:rPr>
              <a:t> </a:t>
            </a:r>
            <a:r>
              <a:rPr lang="en-US" sz="3400" dirty="0" err="1">
                <a:latin typeface="+mj-lt"/>
                <a:ea typeface="+mj-ea"/>
                <a:cs typeface="+mj-cs"/>
              </a:rPr>
              <a:t>Šubelj</a:t>
            </a: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r>
              <a:rPr lang="en-US" sz="2100" dirty="0"/>
              <a:t>University of Ljubljana</a:t>
            </a:r>
            <a:br>
              <a:rPr lang="en-US" sz="2100" dirty="0"/>
            </a:br>
            <a:r>
              <a:rPr lang="en-US" sz="21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lovro.subelj@fri.uni-lj.s</a:t>
            </a:r>
            <a:r>
              <a:rPr lang="en-US" sz="2100" dirty="0" err="1">
                <a:latin typeface="Courier New" panose="02070309020205020404" pitchFamily="49" charset="0"/>
                <a:cs typeface="Courier New" panose="02070309020205020404" pitchFamily="49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i</a:t>
            </a:r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100" dirty="0">
                <a:latin typeface="Courier New" panose="02070309020205020404" pitchFamily="49" charset="0"/>
                <a:cs typeface="Courier New" panose="02070309020205020404" pitchFamily="49" charset="0"/>
              </a:rPr>
              <a:t>http://lovro.lpt.fri.uni-lj.si</a:t>
            </a:r>
          </a:p>
          <a:p>
            <a:pPr marL="0" indent="0" algn="ctr">
              <a:buNone/>
            </a:pPr>
            <a:endParaRPr lang="en-US" sz="2100" dirty="0"/>
          </a:p>
          <a:p>
            <a:pPr marL="0" indent="0" algn="ctr">
              <a:buNone/>
            </a:pPr>
            <a:r>
              <a:rPr lang="en-US" sz="3400" dirty="0">
                <a:latin typeface="+mj-lt"/>
                <a:ea typeface="+mj-ea"/>
                <a:cs typeface="+mj-cs"/>
              </a:rPr>
              <a:t>Vincent </a:t>
            </a:r>
            <a:r>
              <a:rPr lang="en-US" sz="3400" dirty="0" err="1">
                <a:latin typeface="+mj-lt"/>
                <a:ea typeface="+mj-ea"/>
                <a:cs typeface="+mj-cs"/>
              </a:rPr>
              <a:t>Traag</a:t>
            </a:r>
            <a:endParaRPr lang="en-US" sz="3400" dirty="0">
              <a:latin typeface="+mj-lt"/>
              <a:ea typeface="+mj-ea"/>
              <a:cs typeface="+mj-cs"/>
            </a:endParaRPr>
          </a:p>
          <a:p>
            <a:pPr marL="0" indent="0" algn="ctr">
              <a:buNone/>
            </a:pPr>
            <a:r>
              <a:rPr lang="en-US" sz="2300" dirty="0"/>
              <a:t>Leiden University</a:t>
            </a:r>
            <a:br>
              <a:rPr lang="en-US" sz="2300" dirty="0"/>
            </a:b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v.a.traag@cwts.leidenuniv.nl</a:t>
            </a:r>
            <a:b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www.traag.net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F87D45-36FB-714E-8EFA-C134384628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97600" y="3204530"/>
            <a:ext cx="3652982" cy="2981182"/>
          </a:xfrm>
        </p:spPr>
        <p:txBody>
          <a:bodyPr>
            <a:normAutofit fontScale="70000" lnSpcReduction="20000"/>
          </a:bodyPr>
          <a:lstStyle/>
          <a:p>
            <a:pPr marL="0" indent="0" algn="ctr">
              <a:buNone/>
            </a:pPr>
            <a:r>
              <a:rPr lang="en-US" sz="3400" dirty="0">
                <a:latin typeface="+mj-lt"/>
                <a:ea typeface="+mj-ea"/>
                <a:cs typeface="+mj-cs"/>
              </a:rPr>
              <a:t>Ludo Waltman</a:t>
            </a:r>
          </a:p>
          <a:p>
            <a:pPr marL="0" indent="0" algn="ctr">
              <a:buNone/>
            </a:pPr>
            <a:r>
              <a:rPr lang="en-US" sz="2300" dirty="0"/>
              <a:t>Leiden University</a:t>
            </a:r>
            <a:br>
              <a:rPr lang="en-US" sz="2300" dirty="0"/>
            </a:b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waltmanlr@cwts.leidenuniv.n</a:t>
            </a:r>
            <a:b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www.ludowaltman.nl</a:t>
            </a:r>
          </a:p>
          <a:p>
            <a:pPr algn="ctr"/>
            <a:endParaRPr lang="en-US" sz="2300" dirty="0"/>
          </a:p>
          <a:p>
            <a:pPr marL="0" indent="0" algn="ctr">
              <a:buNone/>
            </a:pPr>
            <a:r>
              <a:rPr lang="en-US" sz="3400" dirty="0">
                <a:latin typeface="+mj-lt"/>
                <a:ea typeface="+mj-ea"/>
                <a:cs typeface="+mj-cs"/>
              </a:rPr>
              <a:t>Nees Jan van Eck</a:t>
            </a:r>
          </a:p>
          <a:p>
            <a:pPr marL="0" indent="0" algn="ctr">
              <a:buNone/>
            </a:pPr>
            <a:r>
              <a:rPr lang="en-US" sz="2300" dirty="0"/>
              <a:t>Leiden University</a:t>
            </a:r>
            <a:br>
              <a:rPr lang="en-US" sz="2300" dirty="0"/>
            </a:b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ecknjpvan@cwts.leidenuniv.n</a:t>
            </a:r>
            <a:b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sz="2300" dirty="0">
                <a:latin typeface="Courier New" panose="02070309020205020404" pitchFamily="49" charset="0"/>
                <a:cs typeface="Courier New" panose="02070309020205020404" pitchFamily="49" charset="0"/>
              </a:rPr>
              <a:t>www.neesjanvaneck.nl </a:t>
            </a:r>
          </a:p>
          <a:p>
            <a:pPr algn="ctr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EA5C6532-4CB9-7A49-9B5B-4773F71E98D3}"/>
              </a:ext>
            </a:extLst>
          </p:cNvPr>
          <p:cNvSpPr txBox="1">
            <a:spLocks/>
          </p:cNvSpPr>
          <p:nvPr/>
        </p:nvSpPr>
        <p:spPr>
          <a:xfrm>
            <a:off x="609600" y="1736569"/>
            <a:ext cx="10972800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200" b="1" kern="1200">
                <a:solidFill>
                  <a:srgbClr val="004890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0" dirty="0">
                <a:solidFill>
                  <a:schemeClr val="tx1"/>
                </a:solidFill>
              </a:rPr>
              <a:t>Paper available on </a:t>
            </a:r>
            <a:r>
              <a:rPr lang="en-US" sz="2400" b="0" dirty="0" err="1">
                <a:solidFill>
                  <a:schemeClr val="tx1"/>
                </a:solidFill>
              </a:rPr>
              <a:t>arXiv</a:t>
            </a:r>
            <a:r>
              <a:rPr lang="en-US" sz="2400" b="0" dirty="0">
                <a:solidFill>
                  <a:schemeClr val="tx1"/>
                </a:solidFill>
              </a:rPr>
              <a:t>: </a:t>
            </a:r>
            <a:r>
              <a:rPr lang="en-US" sz="24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arxiv.org</a:t>
            </a:r>
            <a:r>
              <a:rPr lang="en-US" sz="24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/abs/1812.08259</a:t>
            </a:r>
          </a:p>
          <a:p>
            <a:pPr algn="ctr"/>
            <a:r>
              <a:rPr lang="en-US" sz="2400" b="0" dirty="0">
                <a:solidFill>
                  <a:schemeClr val="tx1"/>
                </a:solidFill>
              </a:rPr>
              <a:t>Code available on GitHub: </a:t>
            </a:r>
            <a:r>
              <a:rPr lang="en-US" sz="24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github.com</a:t>
            </a:r>
            <a:r>
              <a:rPr lang="en-US" sz="24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</a:t>
            </a:r>
            <a:r>
              <a:rPr lang="en-US" sz="2400" b="0" dirty="0" err="1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lovre</a:t>
            </a:r>
            <a:r>
              <a:rPr lang="en-US" sz="2400" b="0" dirty="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/intermediacy</a:t>
            </a:r>
          </a:p>
        </p:txBody>
      </p:sp>
    </p:spTree>
    <p:extLst>
      <p:ext uri="{BB962C8B-B14F-4D97-AF65-F5344CB8AC3E}">
        <p14:creationId xmlns:p14="http://schemas.microsoft.com/office/powerpoint/2010/main" val="810225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484785"/>
            <a:ext cx="6467475" cy="4536505"/>
          </a:xfrm>
        </p:spPr>
        <p:txBody>
          <a:bodyPr/>
          <a:lstStyle/>
          <a:p>
            <a:r>
              <a:rPr lang="nl-NL" dirty="0" err="1"/>
              <a:t>Citation</a:t>
            </a:r>
            <a:r>
              <a:rPr lang="nl-NL" dirty="0"/>
              <a:t> </a:t>
            </a:r>
            <a:r>
              <a:rPr lang="nl-NL" dirty="0" err="1"/>
              <a:t>networks</a:t>
            </a:r>
            <a:r>
              <a:rPr lang="nl-NL" dirty="0"/>
              <a:t> offer </a:t>
            </a:r>
            <a:r>
              <a:rPr lang="nl-NL" dirty="0" err="1"/>
              <a:t>insights</a:t>
            </a:r>
            <a:r>
              <a:rPr lang="nl-NL" dirty="0"/>
              <a:t> </a:t>
            </a:r>
            <a:r>
              <a:rPr lang="nl-NL" dirty="0" err="1"/>
              <a:t>into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development of </a:t>
            </a:r>
            <a:r>
              <a:rPr lang="nl-NL" dirty="0" err="1"/>
              <a:t>science</a:t>
            </a:r>
            <a:endParaRPr lang="nl-NL" dirty="0"/>
          </a:p>
          <a:p>
            <a:r>
              <a:rPr lang="nl-NL" dirty="0" err="1"/>
              <a:t>Historiography</a:t>
            </a:r>
            <a:r>
              <a:rPr lang="nl-NL" dirty="0"/>
              <a:t>: </a:t>
            </a:r>
            <a:r>
              <a:rPr lang="nl-NL" dirty="0" err="1"/>
              <a:t>tracing</a:t>
            </a:r>
            <a:r>
              <a:rPr lang="nl-NL" dirty="0"/>
              <a:t> </a:t>
            </a:r>
            <a:r>
              <a:rPr lang="nl-NL" dirty="0" err="1"/>
              <a:t>the</a:t>
            </a:r>
            <a:r>
              <a:rPr lang="nl-NL" dirty="0"/>
              <a:t> development of a </a:t>
            </a:r>
            <a:r>
              <a:rPr lang="nl-NL" dirty="0" err="1"/>
              <a:t>scientific</a:t>
            </a:r>
            <a:r>
              <a:rPr lang="nl-NL" dirty="0"/>
              <a:t> field</a:t>
            </a:r>
          </a:p>
          <a:p>
            <a:r>
              <a:rPr lang="en-US" dirty="0"/>
              <a:t>What publications have been important in that development?</a:t>
            </a:r>
            <a:endParaRPr lang="nl-NL" dirty="0"/>
          </a:p>
          <a:p>
            <a:r>
              <a:rPr lang="nl-NL" dirty="0"/>
              <a:t>We </a:t>
            </a:r>
            <a:r>
              <a:rPr lang="nl-NL" dirty="0" err="1"/>
              <a:t>propose</a:t>
            </a:r>
            <a:r>
              <a:rPr lang="nl-NL" dirty="0"/>
              <a:t> a new </a:t>
            </a:r>
            <a:r>
              <a:rPr lang="nl-NL" dirty="0" err="1"/>
              <a:t>measure</a:t>
            </a:r>
            <a:r>
              <a:rPr lang="nl-NL" dirty="0"/>
              <a:t> </a:t>
            </a:r>
            <a:r>
              <a:rPr lang="nl-NL" dirty="0" err="1"/>
              <a:t>called</a:t>
            </a:r>
            <a:r>
              <a:rPr lang="nl-NL" dirty="0"/>
              <a:t> </a:t>
            </a:r>
            <a:r>
              <a:rPr lang="nl-NL" i="1" dirty="0" err="1"/>
              <a:t>intermediacy</a:t>
            </a:r>
            <a:endParaRPr lang="nl-NL" i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1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2AA94D-7EC2-43EE-8A30-9CC055734789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648575" y="1308056"/>
            <a:ext cx="4133850" cy="5248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2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Existing approaches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/>
              <a:t>Main path analysis</a:t>
            </a:r>
          </a:p>
          <a:p>
            <a:pPr lvl="1"/>
            <a:r>
              <a:rPr lang="en-US"/>
              <a:t>Relies on traversal counts of citation links</a:t>
            </a:r>
          </a:p>
          <a:p>
            <a:pPr lvl="1"/>
            <a:r>
              <a:rPr lang="en-US"/>
              <a:t>Selects citation path(s) that have a high sum of traversal counts</a:t>
            </a:r>
          </a:p>
          <a:p>
            <a:pPr lvl="1"/>
            <a:r>
              <a:rPr lang="en-US"/>
              <a:t>Rewards relatively long paths</a:t>
            </a:r>
          </a:p>
          <a:p>
            <a:pPr lvl="1"/>
            <a:r>
              <a:rPr lang="en-US"/>
              <a:t>Conceptually unclear, not always clear results</a:t>
            </a:r>
          </a:p>
          <a:p>
            <a:r>
              <a:rPr lang="en-US"/>
              <a:t>Shortest or longest paths</a:t>
            </a:r>
          </a:p>
          <a:p>
            <a:pPr lvl="1"/>
            <a:r>
              <a:rPr lang="en-US"/>
              <a:t>Shortest paths typically do not include most important publications</a:t>
            </a:r>
          </a:p>
          <a:p>
            <a:pPr lvl="1"/>
            <a:r>
              <a:rPr lang="en-US"/>
              <a:t>Longest paths typically include many irrelevant publications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19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/>
              <a:t>Main</a:t>
            </a:r>
            <a:r>
              <a:rPr lang="nl-NL" dirty="0"/>
              <a:t> </a:t>
            </a:r>
            <a:r>
              <a:rPr lang="nl-NL" dirty="0" err="1"/>
              <a:t>idea</a:t>
            </a:r>
            <a:r>
              <a:rPr lang="nl-NL" dirty="0"/>
              <a:t> of </a:t>
            </a:r>
            <a:r>
              <a:rPr lang="nl-NL" dirty="0" err="1"/>
              <a:t>intermediacy</a:t>
            </a:r>
            <a:endParaRPr lang="nl-N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484785"/>
            <a:ext cx="8460833" cy="4536505"/>
          </a:xfrm>
        </p:spPr>
        <p:txBody>
          <a:bodyPr/>
          <a:lstStyle/>
          <a:p>
            <a:r>
              <a:rPr lang="nl-NL" dirty="0" err="1"/>
              <a:t>Given</a:t>
            </a:r>
            <a:r>
              <a:rPr lang="nl-NL" dirty="0"/>
              <a:t> a </a:t>
            </a:r>
            <a:r>
              <a:rPr lang="nl-NL" dirty="0" err="1"/>
              <a:t>citation</a:t>
            </a:r>
            <a:r>
              <a:rPr lang="nl-NL" dirty="0"/>
              <a:t> </a:t>
            </a:r>
            <a:r>
              <a:rPr lang="nl-NL" dirty="0" err="1"/>
              <a:t>network</a:t>
            </a:r>
            <a:r>
              <a:rPr lang="nl-NL" dirty="0"/>
              <a:t> </a:t>
            </a:r>
            <a:r>
              <a:rPr lang="nl-NL" dirty="0" err="1"/>
              <a:t>with</a:t>
            </a:r>
            <a:r>
              <a:rPr lang="nl-NL" dirty="0"/>
              <a:t> a source (</a:t>
            </a:r>
            <a:r>
              <a:rPr lang="nl-NL" i="1" dirty="0"/>
              <a:t>s</a:t>
            </a:r>
            <a:r>
              <a:rPr lang="nl-NL" dirty="0"/>
              <a:t>) </a:t>
            </a:r>
            <a:r>
              <a:rPr lang="nl-NL" dirty="0" err="1"/>
              <a:t>and</a:t>
            </a:r>
            <a:r>
              <a:rPr lang="nl-NL" dirty="0"/>
              <a:t> a target (</a:t>
            </a:r>
            <a:r>
              <a:rPr lang="nl-NL" i="1" dirty="0"/>
              <a:t>t</a:t>
            </a:r>
            <a:r>
              <a:rPr lang="nl-NL" dirty="0"/>
              <a:t>) </a:t>
            </a:r>
            <a:r>
              <a:rPr lang="nl-NL" dirty="0" err="1"/>
              <a:t>publication</a:t>
            </a:r>
            <a:endParaRPr lang="nl-NL" dirty="0"/>
          </a:p>
          <a:p>
            <a:r>
              <a:rPr lang="nl-NL" dirty="0" err="1"/>
              <a:t>Intermediacy</a:t>
            </a:r>
            <a:r>
              <a:rPr lang="nl-NL" dirty="0"/>
              <a:t> </a:t>
            </a:r>
            <a:r>
              <a:rPr lang="nl-NL" dirty="0" err="1"/>
              <a:t>relies</a:t>
            </a:r>
            <a:r>
              <a:rPr lang="nl-NL" dirty="0"/>
              <a:t> on </a:t>
            </a:r>
            <a:r>
              <a:rPr lang="nl-NL" dirty="0" err="1"/>
              <a:t>citation</a:t>
            </a:r>
            <a:r>
              <a:rPr lang="nl-NL" dirty="0"/>
              <a:t> links </a:t>
            </a:r>
            <a:r>
              <a:rPr lang="nl-NL" dirty="0" err="1"/>
              <a:t>to</a:t>
            </a:r>
            <a:r>
              <a:rPr lang="nl-NL" dirty="0"/>
              <a:t> </a:t>
            </a:r>
            <a:r>
              <a:rPr lang="nl-NL" dirty="0" err="1"/>
              <a:t>identify</a:t>
            </a:r>
            <a:r>
              <a:rPr lang="nl-NL" dirty="0"/>
              <a:t> important </a:t>
            </a:r>
            <a:r>
              <a:rPr lang="nl-NL" dirty="0" err="1"/>
              <a:t>intermediate</a:t>
            </a:r>
            <a:r>
              <a:rPr lang="nl-NL" dirty="0"/>
              <a:t> </a:t>
            </a:r>
            <a:r>
              <a:rPr lang="nl-NL" dirty="0" err="1"/>
              <a:t>publications</a:t>
            </a:r>
            <a:endParaRPr lang="nl-NL" dirty="0"/>
          </a:p>
          <a:p>
            <a:r>
              <a:rPr lang="en-US" dirty="0"/>
              <a:t>Important intermediate publications should be well connected</a:t>
            </a:r>
          </a:p>
          <a:p>
            <a:r>
              <a:rPr lang="en-US" dirty="0"/>
              <a:t>The more important the role of a publication in connecting source </a:t>
            </a:r>
            <a:r>
              <a:rPr lang="en-US" i="1" dirty="0"/>
              <a:t>s</a:t>
            </a:r>
            <a:r>
              <a:rPr lang="en-US" dirty="0"/>
              <a:t> to target </a:t>
            </a:r>
            <a:r>
              <a:rPr lang="en-US" i="1" dirty="0"/>
              <a:t>t</a:t>
            </a:r>
            <a:r>
              <a:rPr lang="en-US" dirty="0"/>
              <a:t>, the higher the intermediacy of that publication</a:t>
            </a:r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4B752B4-B8F2-584E-83AC-42868A5FF8C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87109" y="1418090"/>
            <a:ext cx="2583669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346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0A5E-27D9-4BFB-9906-D5B654E614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Illustration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0BDDAB-41ED-48C6-A627-33213CFB3B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84785"/>
            <a:ext cx="5999747" cy="4536505"/>
          </a:xfrm>
        </p:spPr>
        <p:txBody>
          <a:bodyPr/>
          <a:lstStyle/>
          <a:p>
            <a:r>
              <a:rPr lang="en-US" dirty="0"/>
              <a:t>Only some citations are active</a:t>
            </a:r>
          </a:p>
          <a:p>
            <a:r>
              <a:rPr lang="en-US" dirty="0"/>
              <a:t>Each citation is active with probability </a:t>
            </a:r>
            <a:r>
              <a:rPr lang="en-US" i="1" dirty="0"/>
              <a:t>p</a:t>
            </a:r>
          </a:p>
          <a:p>
            <a:r>
              <a:rPr lang="en-US" dirty="0"/>
              <a:t>Is there a path (of active citations) through a publication?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331536-FD77-4A5B-A4C0-F76642F973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96A4F3B-C878-44F5-84BE-1B52BB3AF61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38637" y="1418090"/>
            <a:ext cx="2533650" cy="44196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6D8A30-B145-5A44-A77E-62C2A16FEE86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387109" y="1418090"/>
            <a:ext cx="2583669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723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43F44-A959-479C-ABAC-F202443CB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64EC1E-EAAE-4F55-8A11-C93BA53A30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84785"/>
            <a:ext cx="8210550" cy="4536505"/>
          </a:xfrm>
        </p:spPr>
        <p:txBody>
          <a:bodyPr/>
          <a:lstStyle/>
          <a:p>
            <a:r>
              <a:rPr lang="en-US" dirty="0"/>
              <a:t>Each citation is active with probability </a:t>
            </a:r>
            <a:r>
              <a:rPr lang="en-US" i="1" dirty="0"/>
              <a:t>p</a:t>
            </a:r>
          </a:p>
          <a:p>
            <a:r>
              <a:rPr lang="en-US" dirty="0"/>
              <a:t>Intermediacy is the probability publication </a:t>
            </a:r>
            <a:r>
              <a:rPr lang="en-US" i="1" dirty="0"/>
              <a:t>u</a:t>
            </a:r>
            <a:r>
              <a:rPr lang="en-US" dirty="0"/>
              <a:t> lies on a path from </a:t>
            </a:r>
            <a:r>
              <a:rPr lang="en-US" i="1" dirty="0"/>
              <a:t>s</a:t>
            </a:r>
            <a:r>
              <a:rPr lang="en-US" dirty="0"/>
              <a:t> to </a:t>
            </a:r>
            <a:r>
              <a:rPr lang="en-US" i="1" dirty="0"/>
              <a:t>t</a:t>
            </a:r>
          </a:p>
          <a:p>
            <a:r>
              <a:rPr lang="en-US" dirty="0"/>
              <a:t>Intermediacy of publication </a:t>
            </a:r>
            <a:r>
              <a:rPr lang="en-US" i="1" dirty="0"/>
              <a:t>u </a:t>
            </a:r>
            <a:r>
              <a:rPr lang="en-US" dirty="0"/>
              <a:t>from </a:t>
            </a:r>
            <a:r>
              <a:rPr lang="en-US" i="1" dirty="0"/>
              <a:t>s </a:t>
            </a:r>
            <a:r>
              <a:rPr lang="en-US" dirty="0"/>
              <a:t>to </a:t>
            </a:r>
            <a:r>
              <a:rPr lang="en-US" i="1" dirty="0"/>
              <a:t>t </a:t>
            </a:r>
            <a:r>
              <a:rPr lang="en-US" dirty="0"/>
              <a:t>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400050" lvl="1" indent="0">
              <a:buNone/>
            </a:pPr>
            <a:r>
              <a:rPr lang="en-US" sz="2400" dirty="0" err="1"/>
              <a:t>Pr</a:t>
            </a:r>
            <a:r>
              <a:rPr lang="en-US" sz="2400" dirty="0"/>
              <a:t>(</a:t>
            </a:r>
            <a:r>
              <a:rPr lang="en-US" sz="2400" i="1" dirty="0" err="1"/>
              <a:t>X</a:t>
            </a:r>
            <a:r>
              <a:rPr lang="en-US" sz="2400" i="1" baseline="-25000" dirty="0" err="1"/>
              <a:t>ij</a:t>
            </a:r>
            <a:r>
              <a:rPr lang="en-US" sz="2400" dirty="0"/>
              <a:t>) is the probability there is a path from </a:t>
            </a:r>
            <a:r>
              <a:rPr lang="en-US" sz="2400" i="1" dirty="0"/>
              <a:t>i</a:t>
            </a:r>
            <a:r>
              <a:rPr lang="en-US" sz="2400" dirty="0"/>
              <a:t> to </a:t>
            </a:r>
            <a:r>
              <a:rPr lang="en-US" sz="2400" i="1" dirty="0"/>
              <a:t>j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CB330F-B19B-4C02-B01C-E48284505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5</a:t>
            </a:fld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B544DB-4E85-44A0-BE9B-8AB8EE940D3E}"/>
                  </a:ext>
                </a:extLst>
              </p:cNvPr>
              <p:cNvSpPr txBox="1"/>
              <p:nvPr/>
            </p:nvSpPr>
            <p:spPr>
              <a:xfrm>
                <a:off x="2639531" y="3749040"/>
                <a:ext cx="4150688" cy="36933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𝑢</m:t>
                          </m:r>
                        </m:sub>
                      </m:sSub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sz="2400" b="0" i="0" smtClean="0"/>
                        <m:t>Pr</m:t>
                      </m:r>
                      <m:d>
                        <m:d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𝑠𝑡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</m:sup>
                          </m:sSubSup>
                        </m:e>
                      </m:d>
                      <m:r>
                        <a:rPr lang="en-US" sz="2400" i="1">
                          <a:latin typeface="Cambria Math" panose="02040503050406030204" pitchFamily="18" charset="0"/>
                        </a:rPr>
                        <m:t>=</m:t>
                      </m:r>
                      <m:r>
                        <m:rPr>
                          <m:nor/>
                        </m:rPr>
                        <a:rPr lang="en-US" sz="2400"/>
                        <m:t>Pr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𝑠𝑢</m:t>
                              </m:r>
                            </m:sub>
                          </m:sSub>
                        </m:e>
                      </m:d>
                      <m:r>
                        <m:rPr>
                          <m:nor/>
                        </m:rPr>
                        <a:rPr lang="en-US" sz="2400"/>
                        <m:t>Pr</m:t>
                      </m:r>
                      <m:d>
                        <m:d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𝑢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DB544DB-4E85-44A0-BE9B-8AB8EE940D3E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639531" y="3749040"/>
                <a:ext cx="4150688" cy="369332"/>
              </a:xfrm>
              <a:prstGeom prst="rect">
                <a:avLst/>
              </a:prstGeom>
              <a:blipFill>
                <a:blip r:embed="rId2"/>
                <a:stretch>
                  <a:fillRect l="-2790" b="-3606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9ABAF727-9AD4-4AE4-B6FC-21755094ED79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9070433" y="1399032"/>
            <a:ext cx="2836370" cy="453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357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68FBB-C600-4AE3-B957-E7079C8D1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intermediacy behave?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0D2E945-74D8-497F-A9F7-DF828112D06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For </a:t>
            </a:r>
            <a:r>
              <a:rPr lang="en-US" sz="2400" i="1" dirty="0"/>
              <a:t>p</a:t>
            </a:r>
            <a:r>
              <a:rPr lang="en-US" sz="2400" dirty="0">
                <a:sym typeface="Symbol" panose="05050102010706020507" pitchFamily="18" charset="2"/>
              </a:rPr>
              <a:t>0 shortest paths are most important</a:t>
            </a:r>
            <a:endParaRPr lang="en-US" sz="24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716EA36-B528-4146-AA31-3D525E60106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For </a:t>
            </a:r>
            <a:r>
              <a:rPr lang="en-US" sz="2400" i="1" dirty="0"/>
              <a:t>p</a:t>
            </a:r>
            <a:r>
              <a:rPr lang="en-US" sz="2400" dirty="0">
                <a:sym typeface="Symbol" panose="05050102010706020507" pitchFamily="18" charset="2"/>
              </a:rPr>
              <a:t></a:t>
            </a:r>
            <a:r>
              <a:rPr lang="en-US" sz="2400" dirty="0"/>
              <a:t>1 number of independent paths are most important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56AC5B-A9C8-4A11-9295-56910A8E3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C6FE1D-944C-42D2-B13C-51EE6FB31C2C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171781" y="2477208"/>
            <a:ext cx="2260440" cy="40790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30F1C2-1641-4AB0-A972-19E11DD7548C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759779" y="2477208"/>
            <a:ext cx="2260440" cy="4058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476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21F7B504-CD14-44C1-8064-9037644F5E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Properties of intermediacy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3579401-1744-4112-B445-1F0013CDE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" y="1484785"/>
            <a:ext cx="5076825" cy="4536505"/>
          </a:xfrm>
        </p:spPr>
        <p:txBody>
          <a:bodyPr/>
          <a:lstStyle/>
          <a:p>
            <a:r>
              <a:rPr lang="en-US" dirty="0"/>
              <a:t>Path addition and contraction increase intermediacy</a:t>
            </a:r>
          </a:p>
          <a:p>
            <a:r>
              <a:rPr lang="en-US" dirty="0"/>
              <a:t>Intuition: path from source to target becomes “easier”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974C293-1DCF-41B4-BF14-43798A4034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2F336B-7A9F-4B82-A72A-9F02162421D6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5686425" y="1484785"/>
            <a:ext cx="6306985" cy="4536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23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03D7D-6004-4B85-A7F2-C4A0F2BFA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 with alternative approaches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92970FE-7599-474B-B212-7D99DFD5B8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Alternative approaches violate path contraction property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EE336-E4D6-4C17-AAE0-D5B3E62F5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45888D-9AB1-6B4D-8F49-EDCF20386FDE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B823FD5-46EA-BC4C-B86B-342161486028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082040" y="2145771"/>
            <a:ext cx="10027920" cy="3964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34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Lucida Sans"/>
        <a:ea typeface=""/>
        <a:cs typeface=""/>
      </a:majorFont>
      <a:minorFont>
        <a:latin typeface="Lucida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529</Words>
  <Application>Microsoft Office PowerPoint</Application>
  <PresentationFormat>Widescreen</PresentationFormat>
  <Paragraphs>94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Cambria Math</vt:lpstr>
      <vt:lpstr>Courier New</vt:lpstr>
      <vt:lpstr>Lucida Sans</vt:lpstr>
      <vt:lpstr>Symbol</vt:lpstr>
      <vt:lpstr>Office Theme</vt:lpstr>
      <vt:lpstr>Intermediacy of publications</vt:lpstr>
      <vt:lpstr>Introduction</vt:lpstr>
      <vt:lpstr>Existing approaches</vt:lpstr>
      <vt:lpstr>Main idea of intermediacy</vt:lpstr>
      <vt:lpstr>Illustration</vt:lpstr>
      <vt:lpstr>Formal notation</vt:lpstr>
      <vt:lpstr>How does intermediacy behave?</vt:lpstr>
      <vt:lpstr>Properties of intermediacy</vt:lpstr>
      <vt:lpstr>Comparison with alternative approaches</vt:lpstr>
      <vt:lpstr>Exact algorithm</vt:lpstr>
      <vt:lpstr>Approximate algorithm</vt:lpstr>
      <vt:lpstr>Use case: community detection in scientometrics</vt:lpstr>
      <vt:lpstr>Standard global main path (Pajek)</vt:lpstr>
      <vt:lpstr>Conclusions</vt:lpstr>
      <vt:lpstr>Thank you for your attention!</vt:lpstr>
      <vt:lpstr>Questions?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Intermediacy of publications</dc:title>
  <dc:subject/>
  <dc:creator>Nees Jan van Eck</dc:creator>
  <cp:keywords/>
  <dc:description/>
  <cp:lastModifiedBy>Eck, N.J.P. van</cp:lastModifiedBy>
  <cp:revision>683</cp:revision>
  <cp:lastPrinted>2018-09-04T13:18:16Z</cp:lastPrinted>
  <dcterms:modified xsi:type="dcterms:W3CDTF">2019-09-05T15:26:24Z</dcterms:modified>
  <cp:category/>
</cp:coreProperties>
</file>

<file path=docProps/thumbnail.jpeg>
</file>